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8"/>
  </p:notesMasterIdLst>
  <p:sldIdLst>
    <p:sldId id="752" r:id="rId3"/>
    <p:sldId id="721" r:id="rId4"/>
    <p:sldId id="682" r:id="rId5"/>
    <p:sldId id="683" r:id="rId6"/>
    <p:sldId id="730" r:id="rId7"/>
    <p:sldId id="684" r:id="rId8"/>
    <p:sldId id="685" r:id="rId9"/>
    <p:sldId id="686" r:id="rId10"/>
    <p:sldId id="729" r:id="rId11"/>
    <p:sldId id="688" r:id="rId12"/>
    <p:sldId id="722" r:id="rId13"/>
    <p:sldId id="687" r:id="rId14"/>
    <p:sldId id="689" r:id="rId15"/>
    <p:sldId id="731" r:id="rId16"/>
    <p:sldId id="732" r:id="rId17"/>
    <p:sldId id="733" r:id="rId18"/>
    <p:sldId id="734" r:id="rId19"/>
    <p:sldId id="695" r:id="rId20"/>
    <p:sldId id="735" r:id="rId21"/>
    <p:sldId id="753" r:id="rId22"/>
    <p:sldId id="697" r:id="rId23"/>
    <p:sldId id="690" r:id="rId24"/>
    <p:sldId id="737" r:id="rId25"/>
    <p:sldId id="723" r:id="rId26"/>
    <p:sldId id="736" r:id="rId27"/>
    <p:sldId id="738" r:id="rId28"/>
    <p:sldId id="702" r:id="rId29"/>
    <p:sldId id="739" r:id="rId30"/>
    <p:sldId id="724" r:id="rId31"/>
    <p:sldId id="704" r:id="rId32"/>
    <p:sldId id="705" r:id="rId33"/>
    <p:sldId id="740" r:id="rId34"/>
    <p:sldId id="741" r:id="rId35"/>
    <p:sldId id="742" r:id="rId36"/>
    <p:sldId id="743" r:id="rId37"/>
    <p:sldId id="710" r:id="rId38"/>
    <p:sldId id="745" r:id="rId39"/>
    <p:sldId id="746" r:id="rId40"/>
    <p:sldId id="712" r:id="rId41"/>
    <p:sldId id="747" r:id="rId42"/>
    <p:sldId id="748" r:id="rId43"/>
    <p:sldId id="749" r:id="rId44"/>
    <p:sldId id="750" r:id="rId45"/>
    <p:sldId id="751" r:id="rId46"/>
    <p:sldId id="720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" initials="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47" autoAdjust="0"/>
  </p:normalViewPr>
  <p:slideViewPr>
    <p:cSldViewPr>
      <p:cViewPr>
        <p:scale>
          <a:sx n="77" d="100"/>
          <a:sy n="77" d="100"/>
        </p:scale>
        <p:origin x="-912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8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19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D99C-EF3E-41CD-9638-9CD5EDEE9B9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90939-D2A0-42E8-BD18-2BEF7A103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257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14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82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16757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448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35080" cy="1143000"/>
          </a:xfrm>
        </p:spPr>
        <p:txBody>
          <a:bodyPr anchor="t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7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5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50712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860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49824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66783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40210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3952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1224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38842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407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177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6298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1281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146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3654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3654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11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3128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98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3059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3128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3128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094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67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57304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86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573041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3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326188"/>
            <a:ext cx="7914085" cy="43815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 </a:t>
            </a:r>
            <a:r>
              <a:rPr lang="en-US" sz="2000" b="1" spc="300" dirty="0">
                <a:latin typeface="+mj-lt"/>
              </a:rPr>
              <a:t>Engineering Systems</a:t>
            </a:r>
            <a:endParaRPr lang="en-GB" sz="2000" b="1" spc="3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60582" y="0"/>
            <a:ext cx="68341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72120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pic>
        <p:nvPicPr>
          <p:cNvPr id="1030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6" y="6326189"/>
            <a:ext cx="1341834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82" y="4833938"/>
            <a:ext cx="683419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930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1" y="1811450"/>
            <a:ext cx="7920880" cy="41857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000" b="1" dirty="0"/>
              <a:t>TERMS AND CONDITIONS</a:t>
            </a:r>
          </a:p>
          <a:p>
            <a:pPr>
              <a:defRPr/>
            </a:pPr>
            <a:r>
              <a:rPr lang="en-GB" sz="2000" b="1" dirty="0"/>
              <a:t> </a:t>
            </a:r>
            <a:endParaRPr lang="en-GB" sz="2200" b="1" dirty="0"/>
          </a:p>
          <a:p>
            <a:pPr>
              <a:defRPr/>
            </a:pPr>
            <a:r>
              <a:rPr lang="en-GB" sz="2200" b="1" dirty="0"/>
              <a:t>These 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</a:t>
            </a:r>
            <a:r>
              <a:rPr lang="en-GB" sz="2200" b="1" dirty="0"/>
              <a:t> add content to the slides, delete content from the slides, print out the slides, and save the slides onto your computer or server.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pPr>
              <a:defRPr/>
            </a:pPr>
            <a:r>
              <a:rPr lang="en-GB" sz="2200" b="1" dirty="0"/>
              <a:t> </a:t>
            </a:r>
          </a:p>
          <a:p>
            <a:pPr>
              <a:defRPr/>
            </a:pPr>
            <a:r>
              <a:rPr lang="en-GB" sz="2000" b="1" dirty="0"/>
              <a:t>© Troupant Publishers (Pty) Ltd, 2016</a:t>
            </a:r>
          </a:p>
          <a:p>
            <a:pPr>
              <a:defRPr/>
            </a:pPr>
            <a:r>
              <a:rPr lang="en-GB" sz="2000" b="1" dirty="0"/>
              <a:t>Selected images used under licence from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216249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b="0" dirty="0"/>
              <a:t>Drafting a detailed plan</a:t>
            </a:r>
            <a:endParaRPr lang="en-GB" sz="5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13 .2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76136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7213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 smtClean="0"/>
              <a:t>Data on a machine or equipment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97942"/>
            <a:ext cx="7721204" cy="4351338"/>
          </a:xfrm>
        </p:spPr>
        <p:txBody>
          <a:bodyPr/>
          <a:lstStyle/>
          <a:p>
            <a:r>
              <a:rPr lang="en-ZA" sz="2800" dirty="0" smtClean="0"/>
              <a:t>Data or information about a machine is necessary for effectively setting up and operating it.</a:t>
            </a:r>
          </a:p>
          <a:p>
            <a:endParaRPr lang="en-ZA" sz="2800" dirty="0" smtClean="0"/>
          </a:p>
          <a:p>
            <a:r>
              <a:rPr lang="en-ZA" sz="2800" dirty="0" smtClean="0"/>
              <a:t>Build up information from:</a:t>
            </a:r>
          </a:p>
          <a:p>
            <a:pPr lvl="1"/>
            <a:r>
              <a:rPr lang="en-ZA" dirty="0" smtClean="0"/>
              <a:t>Specifications and information in manufacturer’s manual.</a:t>
            </a:r>
          </a:p>
          <a:p>
            <a:pPr lvl="1"/>
            <a:r>
              <a:rPr lang="en-ZA" dirty="0" smtClean="0"/>
              <a:t>Job cards.</a:t>
            </a:r>
          </a:p>
          <a:p>
            <a:pPr lvl="1"/>
            <a:r>
              <a:rPr lang="en-ZA" dirty="0" smtClean="0"/>
              <a:t>Manufacturer’s manual and history of the equipment on computer.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3397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Preparing a plan for the repair of a drill press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65" y="1370187"/>
            <a:ext cx="6443545" cy="4507085"/>
          </a:xfrm>
        </p:spPr>
      </p:pic>
      <p:sp>
        <p:nvSpPr>
          <p:cNvPr id="5" name="TextBox 4"/>
          <p:cNvSpPr txBox="1"/>
          <p:nvPr/>
        </p:nvSpPr>
        <p:spPr>
          <a:xfrm>
            <a:off x="899592" y="5877272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13.2 A drill press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201469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7213"/>
            <a:ext cx="7721204" cy="1325563"/>
          </a:xfrm>
        </p:spPr>
        <p:txBody>
          <a:bodyPr/>
          <a:lstStyle/>
          <a:p>
            <a:r>
              <a:rPr lang="en-ZA" dirty="0"/>
              <a:t>Specifications of a drill press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97942"/>
            <a:ext cx="7721204" cy="4351338"/>
          </a:xfrm>
        </p:spPr>
        <p:txBody>
          <a:bodyPr/>
          <a:lstStyle/>
          <a:p>
            <a:r>
              <a:rPr lang="en-ZA" sz="2800" dirty="0"/>
              <a:t>Size of the drilling machine table.</a:t>
            </a:r>
          </a:p>
          <a:p>
            <a:r>
              <a:rPr lang="en-ZA" sz="2800" dirty="0"/>
              <a:t>Largest bit the machine can hold.</a:t>
            </a:r>
          </a:p>
          <a:p>
            <a:r>
              <a:rPr lang="en-ZA" sz="2800" dirty="0"/>
              <a:t>Maximum size of the hole that can be drilled.</a:t>
            </a:r>
          </a:p>
          <a:p>
            <a:r>
              <a:rPr lang="en-ZA" sz="2800" dirty="0"/>
              <a:t>Maximum size of the workpiece that can be held.</a:t>
            </a:r>
          </a:p>
          <a:p>
            <a:r>
              <a:rPr lang="en-ZA" sz="2800" dirty="0"/>
              <a:t>Power of the motor.</a:t>
            </a:r>
          </a:p>
          <a:p>
            <a:r>
              <a:rPr lang="en-ZA" sz="2800" dirty="0"/>
              <a:t>Spindle speed.</a:t>
            </a:r>
          </a:p>
        </p:txBody>
      </p:sp>
    </p:spTree>
    <p:extLst>
      <p:ext uri="{BB962C8B-B14F-4D97-AF65-F5344CB8AC3E}">
        <p14:creationId xmlns:p14="http://schemas.microsoft.com/office/powerpoint/2010/main" val="194059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7213"/>
            <a:ext cx="7721204" cy="1325563"/>
          </a:xfrm>
        </p:spPr>
        <p:txBody>
          <a:bodyPr/>
          <a:lstStyle/>
          <a:p>
            <a:r>
              <a:rPr lang="en-ZA" dirty="0"/>
              <a:t>Specifications of a drill press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96" y="2276872"/>
            <a:ext cx="7763637" cy="3240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3061" y="1624734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Table 13.1 Specifications for a </a:t>
            </a:r>
            <a:r>
              <a:rPr lang="en-ZA" sz="2000" i="1" dirty="0"/>
              <a:t>drill press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51383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7213"/>
            <a:ext cx="7721204" cy="1325563"/>
          </a:xfrm>
        </p:spPr>
        <p:txBody>
          <a:bodyPr/>
          <a:lstStyle/>
          <a:p>
            <a:r>
              <a:rPr lang="en-ZA" dirty="0"/>
              <a:t>Specifications of a drill press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5" y="1628800"/>
            <a:ext cx="7830784" cy="46079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1141692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Table 13.1 Specifications for a </a:t>
            </a:r>
            <a:r>
              <a:rPr lang="en-ZA" sz="2000" i="1" dirty="0"/>
              <a:t>drill </a:t>
            </a:r>
            <a:r>
              <a:rPr lang="en-ZA" sz="2000" i="1" dirty="0" smtClean="0"/>
              <a:t>press (continued)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97051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7213"/>
            <a:ext cx="7721204" cy="1325563"/>
          </a:xfrm>
        </p:spPr>
        <p:txBody>
          <a:bodyPr/>
          <a:lstStyle/>
          <a:p>
            <a:r>
              <a:rPr lang="en-ZA" dirty="0"/>
              <a:t>Specifications of a drill press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3" y="2132856"/>
            <a:ext cx="8037066" cy="32934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9613" y="1516722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Table 13.1 Specifications for a </a:t>
            </a:r>
            <a:r>
              <a:rPr lang="en-ZA" sz="2000" i="1" dirty="0"/>
              <a:t>drill </a:t>
            </a:r>
            <a:r>
              <a:rPr lang="en-ZA" sz="2000" i="1" dirty="0" smtClean="0"/>
              <a:t>press (continued)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3687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7213"/>
            <a:ext cx="7721204" cy="1325563"/>
          </a:xfrm>
        </p:spPr>
        <p:txBody>
          <a:bodyPr/>
          <a:lstStyle/>
          <a:p>
            <a:r>
              <a:rPr lang="en-ZA" dirty="0"/>
              <a:t>Specifications of a drill press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76872"/>
            <a:ext cx="7931744" cy="29560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1683443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Table 13.1 Specifications for a </a:t>
            </a:r>
            <a:r>
              <a:rPr lang="en-ZA" sz="2000" i="1" dirty="0"/>
              <a:t>drill </a:t>
            </a:r>
            <a:r>
              <a:rPr lang="en-ZA" sz="2000" i="1" dirty="0" smtClean="0"/>
              <a:t>press (continued)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239372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74" y="44624"/>
            <a:ext cx="8242350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Obtaining records on the drill press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91" y="1784536"/>
            <a:ext cx="7725301" cy="3300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090" y="5478383"/>
            <a:ext cx="7221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Figure 13.4 Example of a job card 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44899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74" y="44624"/>
            <a:ext cx="8242350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Obtaining records on the drill press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7" y="1772816"/>
            <a:ext cx="7776864" cy="34905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5090" y="5478383"/>
            <a:ext cx="7221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Figure 13.4 Example of a job card (continued) 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9058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772816"/>
            <a:ext cx="6858000" cy="2387600"/>
          </a:xfrm>
        </p:spPr>
        <p:txBody>
          <a:bodyPr/>
          <a:lstStyle/>
          <a:p>
            <a:r>
              <a:rPr lang="en-GB" dirty="0"/>
              <a:t>Engineering Systems </a:t>
            </a: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-252536" y="4160416"/>
            <a:ext cx="9144000" cy="1655762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NQF Level 2</a:t>
            </a:r>
            <a:endParaRPr lang="en-GB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48182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err="1">
                <a:solidFill>
                  <a:srgbClr val="AC0000"/>
                </a:solidFill>
              </a:rPr>
              <a:t>Mabena</a:t>
            </a:r>
            <a:r>
              <a:rPr lang="en-US" sz="2800">
                <a:solidFill>
                  <a:srgbClr val="AC0000"/>
                </a:solidFill>
              </a:rPr>
              <a:t> starting work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Mabena starting work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2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b="0" dirty="0"/>
              <a:t>Isolating the machine</a:t>
            </a:r>
            <a:endParaRPr lang="en-GB" sz="5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13 .3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17545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7213"/>
            <a:ext cx="809833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The lock-out and tag-out (LOTO)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37593"/>
            <a:ext cx="8098334" cy="595263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Reasons for the LOTO procedure: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504" y="2266994"/>
            <a:ext cx="82423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Electrocution as a result of contact with live circuits.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Cuts, bruises, crushing, amputation or death resulting from entanglement with belts, chains, conveyors, rollers, shafts or impellers.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Burns resulting from contact with hot parts, materials or equipment such as furnaces.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Fires and explosions.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Chemical exposure to gases or liquids released from pipelines.</a:t>
            </a:r>
          </a:p>
        </p:txBody>
      </p:sp>
    </p:spTree>
    <p:extLst>
      <p:ext uri="{BB962C8B-B14F-4D97-AF65-F5344CB8AC3E}">
        <p14:creationId xmlns:p14="http://schemas.microsoft.com/office/powerpoint/2010/main" val="128540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7213"/>
            <a:ext cx="809833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The lock-out and tag-out (LOTO)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37593"/>
            <a:ext cx="8098334" cy="595263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Performing the LOTO procedure:</a:t>
            </a:r>
            <a:endParaRPr lang="en-ZA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2266994"/>
            <a:ext cx="80263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/>
              <a:t>There are two parts to the procedure: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Application of control.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Release from control.</a:t>
            </a:r>
          </a:p>
        </p:txBody>
      </p:sp>
    </p:spTree>
    <p:extLst>
      <p:ext uri="{BB962C8B-B14F-4D97-AF65-F5344CB8AC3E}">
        <p14:creationId xmlns:p14="http://schemas.microsoft.com/office/powerpoint/2010/main" val="261651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56803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Performing the LOTO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125" y="1268760"/>
            <a:ext cx="4303867" cy="606922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Application of control</a:t>
            </a:r>
          </a:p>
        </p:txBody>
      </p:sp>
      <p:sp>
        <p:nvSpPr>
          <p:cNvPr id="5" name="Rectangle 4"/>
          <p:cNvSpPr/>
          <p:nvPr/>
        </p:nvSpPr>
        <p:spPr>
          <a:xfrm>
            <a:off x="827584" y="2276872"/>
            <a:ext cx="707313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Notify all affected employees that maintenance or repair work is required on a machine and that the machine must be shut down and locked out</a:t>
            </a:r>
            <a:r>
              <a:rPr lang="en-ZA" sz="28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Identify the types and magnitude of the energy that the machine uses and the methods necessary to control the energy</a:t>
            </a:r>
            <a:r>
              <a:rPr lang="en-ZA" sz="2800" dirty="0" smtClean="0"/>
              <a:t>.</a:t>
            </a:r>
            <a:endParaRPr lang="en-ZA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3982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56803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Performing the LOTO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125" y="1268760"/>
            <a:ext cx="4303867" cy="606922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Application of control</a:t>
            </a:r>
          </a:p>
        </p:txBody>
      </p:sp>
      <p:sp>
        <p:nvSpPr>
          <p:cNvPr id="5" name="Rectangle 4"/>
          <p:cNvSpPr/>
          <p:nvPr/>
        </p:nvSpPr>
        <p:spPr>
          <a:xfrm>
            <a:off x="827584" y="1881080"/>
            <a:ext cx="44644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 smtClean="0"/>
              <a:t>Shut </a:t>
            </a:r>
            <a:r>
              <a:rPr lang="en-ZA" sz="2800" dirty="0"/>
              <a:t>down the machine</a:t>
            </a:r>
            <a:r>
              <a:rPr lang="en-ZA" sz="28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De-activate the energy-isolating device so that the machine is isolated from the energy source</a:t>
            </a:r>
            <a:r>
              <a:rPr lang="en-ZA" sz="28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Attach a lock and tag on the energy-isolating device.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Release stored or residual energy</a:t>
            </a:r>
            <a:r>
              <a:rPr lang="en-ZA" sz="2800" dirty="0" smtClean="0"/>
              <a:t>.</a:t>
            </a:r>
            <a:endParaRPr lang="en-ZA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176" y="1412776"/>
            <a:ext cx="2602984" cy="39142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1176" y="5564059"/>
            <a:ext cx="2916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Figure 13.7 Attaching a lock and tag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96954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56803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Performing the LOTO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125" y="1268760"/>
            <a:ext cx="4303867" cy="606922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Application of control</a:t>
            </a:r>
          </a:p>
        </p:txBody>
      </p:sp>
      <p:sp>
        <p:nvSpPr>
          <p:cNvPr id="5" name="Rectangle 4"/>
          <p:cNvSpPr/>
          <p:nvPr/>
        </p:nvSpPr>
        <p:spPr>
          <a:xfrm>
            <a:off x="827584" y="1908376"/>
            <a:ext cx="707313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Verify that the machine has been disconnected from the energy source: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ZA" sz="2600" dirty="0"/>
              <a:t>First check that no personnel are exposed.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ZA" sz="2600" dirty="0"/>
              <a:t>Then check the isolation of the machine by engaging the normal operating controls or by testing to make certain the machine will not operate.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ZA" sz="2600" dirty="0"/>
              <a:t>Finally, return the operating controls to the neutral or off position.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The machine is now locked out</a:t>
            </a:r>
            <a:r>
              <a:rPr lang="en-ZA" sz="2800" dirty="0" smtClean="0"/>
              <a:t>.</a:t>
            </a:r>
            <a:endParaRPr lang="en-ZA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128291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7213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Performing the LOTO </a:t>
            </a:r>
            <a:r>
              <a:rPr lang="en-ZA" dirty="0" smtClean="0"/>
              <a:t>procedure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5088"/>
            <a:ext cx="7721204" cy="4351338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Release from control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576" y="2348880"/>
            <a:ext cx="71451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Check the machine and the immediate area to ensure that non-essential items have been removed and that safeguards are operationally intact</a:t>
            </a:r>
            <a:r>
              <a:rPr lang="en-ZA" sz="28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Check the work area to ensure that all employees have been safely positioned or removed from the area.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Verify that the controls are in the off or neutral position</a:t>
            </a:r>
            <a:r>
              <a:rPr lang="en-ZA" sz="2800" dirty="0" smtClean="0"/>
              <a:t>.</a:t>
            </a:r>
          </a:p>
          <a:p>
            <a:endParaRPr lang="en-ZA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293232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7213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Performing the LOTO </a:t>
            </a:r>
            <a:r>
              <a:rPr lang="en-ZA" dirty="0" smtClean="0"/>
              <a:t>procedure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5088"/>
            <a:ext cx="7721204" cy="4351338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Release from control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576" y="2348880"/>
            <a:ext cx="71451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 smtClean="0"/>
              <a:t>Remove </a:t>
            </a:r>
            <a:r>
              <a:rPr lang="en-ZA" sz="2800" dirty="0"/>
              <a:t>the lock-out and tag-out devices and re-energise the machine.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Notify affected employees that the maintenance or repair work has been completed and the machine is ready for use.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182140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7213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 smtClean="0"/>
              <a:t>Multiple lock-out and tag-out (LOTO) procedure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2979" y="1772816"/>
            <a:ext cx="7017737" cy="4351338"/>
          </a:xfrm>
        </p:spPr>
        <p:txBody>
          <a:bodyPr/>
          <a:lstStyle/>
          <a:p>
            <a:r>
              <a:rPr lang="en-ZA" sz="3200" dirty="0" smtClean="0"/>
              <a:t>Each person working on the machine must place a lock and tag on the energy-isolating device.</a:t>
            </a:r>
          </a:p>
          <a:p>
            <a:r>
              <a:rPr lang="en-ZA" sz="3200" dirty="0" smtClean="0"/>
              <a:t>As each employee involved no longer needs to maintain LOTO protection, that employee removes his or her lock and tag.</a:t>
            </a:r>
          </a:p>
        </p:txBody>
      </p:sp>
    </p:spTree>
    <p:extLst>
      <p:ext uri="{BB962C8B-B14F-4D97-AF65-F5344CB8AC3E}">
        <p14:creationId xmlns:p14="http://schemas.microsoft.com/office/powerpoint/2010/main" val="251336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980561" cy="2852737"/>
          </a:xfrm>
        </p:spPr>
        <p:txBody>
          <a:bodyPr/>
          <a:lstStyle/>
          <a:p>
            <a:r>
              <a:rPr lang="en-ZA" dirty="0"/>
              <a:t>Setting up and operating equipment with simple control systems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000" dirty="0"/>
              <a:t>Module 13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656"/>
            <a:ext cx="216058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77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b="0" dirty="0"/>
              <a:t>Adjusting settings and</a:t>
            </a:r>
            <a:br>
              <a:rPr lang="en-ZA" sz="5400" b="0" dirty="0"/>
            </a:br>
            <a:r>
              <a:rPr lang="en-ZA" sz="5400" b="0" dirty="0"/>
              <a:t>monitoring equipment</a:t>
            </a:r>
            <a:endParaRPr lang="en-GB" sz="5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13 .4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74267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7961538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3600" dirty="0"/>
              <a:t>Adjusting the settings on a drill </a:t>
            </a:r>
            <a:r>
              <a:rPr lang="en-ZA" sz="3600" dirty="0" smtClean="0"/>
              <a:t>press</a:t>
            </a:r>
            <a:endParaRPr lang="en-ZA" sz="3200" b="0" dirty="0"/>
          </a:p>
        </p:txBody>
      </p:sp>
      <p:sp>
        <p:nvSpPr>
          <p:cNvPr id="3" name="Rectangle 2"/>
          <p:cNvSpPr/>
          <p:nvPr/>
        </p:nvSpPr>
        <p:spPr>
          <a:xfrm>
            <a:off x="755576" y="1750712"/>
            <a:ext cx="705678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Loosen the belt tension lock knob on the side of the headstock</a:t>
            </a:r>
            <a:r>
              <a:rPr lang="en-ZA" sz="26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Pivot the motor to take tension off the V-belt</a:t>
            </a:r>
            <a:r>
              <a:rPr lang="en-ZA" sz="26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Determine the desired speed on the chart and move the V-belt to the desired V-grooves on the motor spindle pulleys</a:t>
            </a:r>
            <a:r>
              <a:rPr lang="en-ZA" sz="26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Pivot the motor towards the back of the headstock.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Tighten the lock knob once the desired V-belt tension is achieved.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Close the cover.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6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03199" y="692696"/>
            <a:ext cx="79615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sz="3200" b="0" smtClean="0"/>
              <a:t>Speed change</a:t>
            </a:r>
            <a:endParaRPr lang="en-ZA" sz="3200" b="0" dirty="0"/>
          </a:p>
        </p:txBody>
      </p:sp>
    </p:spTree>
    <p:extLst>
      <p:ext uri="{BB962C8B-B14F-4D97-AF65-F5344CB8AC3E}">
        <p14:creationId xmlns:p14="http://schemas.microsoft.com/office/powerpoint/2010/main" val="310232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7961538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3600" dirty="0"/>
              <a:t>Adjusting the settings on a drill </a:t>
            </a:r>
            <a:r>
              <a:rPr lang="en-ZA" sz="3600" dirty="0" smtClean="0"/>
              <a:t>press</a:t>
            </a:r>
            <a:endParaRPr lang="en-ZA" sz="3200" b="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03199" y="692696"/>
            <a:ext cx="79615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sz="3200" b="0" smtClean="0"/>
              <a:t>Speed change</a:t>
            </a:r>
            <a:endParaRPr lang="en-ZA" sz="32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18" y="836712"/>
            <a:ext cx="3188318" cy="5400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8" y="5603720"/>
            <a:ext cx="3908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Figure 13.8 Adjusting speed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89836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7961538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3600" dirty="0"/>
              <a:t>Adjusting the settings on a drill </a:t>
            </a:r>
            <a:r>
              <a:rPr lang="en-ZA" sz="3600" dirty="0" smtClean="0"/>
              <a:t>press</a:t>
            </a:r>
            <a:endParaRPr lang="en-ZA" sz="3200" b="0" dirty="0"/>
          </a:p>
        </p:txBody>
      </p:sp>
      <p:sp>
        <p:nvSpPr>
          <p:cNvPr id="3" name="Rectangle 2"/>
          <p:cNvSpPr/>
          <p:nvPr/>
        </p:nvSpPr>
        <p:spPr>
          <a:xfrm>
            <a:off x="755576" y="1750712"/>
            <a:ext cx="705678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Loosen the depth collar lock knob.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Secure the wood stock you will be drilling onto the drill press table.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With the correct drill bit installed, lower the spindle until the tip of the bit just touches the wood stock. Hold the spindle in this position.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03199" y="692696"/>
            <a:ext cx="79615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sz="3200" b="0" dirty="0" smtClean="0"/>
              <a:t>Depth stop</a:t>
            </a:r>
            <a:endParaRPr lang="en-ZA" sz="3200" b="0" dirty="0"/>
          </a:p>
        </p:txBody>
      </p:sp>
    </p:spTree>
    <p:extLst>
      <p:ext uri="{BB962C8B-B14F-4D97-AF65-F5344CB8AC3E}">
        <p14:creationId xmlns:p14="http://schemas.microsoft.com/office/powerpoint/2010/main" val="33854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7961538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3600" dirty="0"/>
              <a:t>Adjusting the settings on a drill </a:t>
            </a:r>
            <a:r>
              <a:rPr lang="en-ZA" sz="3600" dirty="0" smtClean="0"/>
              <a:t>press</a:t>
            </a:r>
            <a:endParaRPr lang="en-ZA" sz="3200" b="0" dirty="0"/>
          </a:p>
        </p:txBody>
      </p:sp>
      <p:sp>
        <p:nvSpPr>
          <p:cNvPr id="3" name="Rectangle 2"/>
          <p:cNvSpPr/>
          <p:nvPr/>
        </p:nvSpPr>
        <p:spPr>
          <a:xfrm>
            <a:off x="755576" y="1750712"/>
            <a:ext cx="70567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 smtClean="0"/>
              <a:t>Turn </a:t>
            </a:r>
            <a:r>
              <a:rPr lang="en-ZA" sz="2800" dirty="0"/>
              <a:t>the depth collar to the desired depth indicated by the scale on the collar.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Secure the collar by tightening the lock knob.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Remove the wood stock and test the depth stop by measuring how far the spindle travels when the handles are rotated</a:t>
            </a:r>
            <a:r>
              <a:rPr lang="en-ZA" sz="2800" dirty="0" smtClean="0"/>
              <a:t>.</a:t>
            </a:r>
            <a:endParaRPr lang="en-ZA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6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03199" y="692696"/>
            <a:ext cx="79615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sz="3200" b="0" dirty="0" smtClean="0"/>
              <a:t>Depth stop</a:t>
            </a:r>
            <a:endParaRPr lang="en-ZA" sz="3200" b="0" dirty="0"/>
          </a:p>
        </p:txBody>
      </p:sp>
    </p:spTree>
    <p:extLst>
      <p:ext uri="{BB962C8B-B14F-4D97-AF65-F5344CB8AC3E}">
        <p14:creationId xmlns:p14="http://schemas.microsoft.com/office/powerpoint/2010/main" val="7890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7961538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3600" dirty="0"/>
              <a:t>Adjusting the settings on a drill </a:t>
            </a:r>
            <a:r>
              <a:rPr lang="en-ZA" sz="3600" dirty="0" smtClean="0"/>
              <a:t>press</a:t>
            </a:r>
            <a:endParaRPr lang="en-ZA" sz="3200" b="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03199" y="692696"/>
            <a:ext cx="79615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sz="3200" b="0" dirty="0" smtClean="0"/>
              <a:t>Depth stop</a:t>
            </a:r>
            <a:endParaRPr lang="en-ZA" sz="32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37" y="1124744"/>
            <a:ext cx="2791805" cy="49234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7704" y="5244055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Figure 13.9 Loosening </a:t>
            </a:r>
            <a:br>
              <a:rPr lang="en-ZA" sz="2000" i="1" dirty="0" smtClean="0"/>
            </a:br>
            <a:r>
              <a:rPr lang="en-ZA" sz="2000" i="1" dirty="0" smtClean="0"/>
              <a:t>the collar lock knock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33773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59221"/>
            <a:ext cx="7961538" cy="1325563"/>
          </a:xfrm>
        </p:spPr>
        <p:txBody>
          <a:bodyPr>
            <a:normAutofit/>
          </a:bodyPr>
          <a:lstStyle/>
          <a:p>
            <a:r>
              <a:rPr lang="en-ZA" sz="4000" dirty="0"/>
              <a:t>Adjusting the settings on a drill </a:t>
            </a:r>
            <a:r>
              <a:rPr lang="en-ZA" sz="4000" dirty="0" smtClean="0"/>
              <a:t>press</a:t>
            </a:r>
            <a:endParaRPr lang="en-ZA" sz="3200" b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23528" y="1345914"/>
            <a:ext cx="7721204" cy="678930"/>
          </a:xfrm>
        </p:spPr>
        <p:txBody>
          <a:bodyPr/>
          <a:lstStyle/>
          <a:p>
            <a:pPr marL="0" indent="0">
              <a:buNone/>
            </a:pPr>
            <a:r>
              <a:rPr lang="en-ZA" sz="3200" dirty="0" smtClean="0"/>
              <a:t>Table </a:t>
            </a:r>
            <a:r>
              <a:rPr lang="en-ZA" sz="3200" dirty="0"/>
              <a:t>adjustments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611560" y="2141816"/>
            <a:ext cx="7433172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Loosen the table support bracket lock handle</a:t>
            </a:r>
            <a:r>
              <a:rPr lang="en-ZA" sz="27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Turn the table hand crank to lift or lower the table</a:t>
            </a:r>
            <a:r>
              <a:rPr lang="en-ZA" sz="27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Remember to lock the support bracket in place before operating the machine.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350874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59221"/>
            <a:ext cx="7961538" cy="1325563"/>
          </a:xfrm>
        </p:spPr>
        <p:txBody>
          <a:bodyPr>
            <a:normAutofit/>
          </a:bodyPr>
          <a:lstStyle/>
          <a:p>
            <a:r>
              <a:rPr lang="en-ZA" sz="4000" dirty="0"/>
              <a:t>Adjusting the settings on a drill </a:t>
            </a:r>
            <a:r>
              <a:rPr lang="en-ZA" sz="4000" dirty="0" smtClean="0"/>
              <a:t>press</a:t>
            </a:r>
            <a:endParaRPr lang="en-ZA" sz="3200" b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23528" y="1345914"/>
            <a:ext cx="7721204" cy="678930"/>
          </a:xfrm>
        </p:spPr>
        <p:txBody>
          <a:bodyPr/>
          <a:lstStyle/>
          <a:p>
            <a:pPr marL="0" indent="0">
              <a:buNone/>
            </a:pPr>
            <a:r>
              <a:rPr lang="en-ZA" sz="3200" dirty="0" smtClean="0"/>
              <a:t>Head adjustments</a:t>
            </a:r>
            <a:endParaRPr lang="en-ZA" sz="3200" dirty="0"/>
          </a:p>
        </p:txBody>
      </p:sp>
      <p:sp>
        <p:nvSpPr>
          <p:cNvPr id="5" name="Rectangle 4"/>
          <p:cNvSpPr/>
          <p:nvPr/>
        </p:nvSpPr>
        <p:spPr>
          <a:xfrm>
            <a:off x="611560" y="2141816"/>
            <a:ext cx="743317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800" b="1" dirty="0"/>
              <a:t>The headstock can be tilted from 45° clockwise to 90° anticlockwise: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Loosen the lock handle on the right side of the headstock.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Pull out the guide pin located on the left side of the headstock and rotate the pin 90°.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Tilt the headstock to the desired angle specified on the scale and tighten the lock handle on the right side of the headstock.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300563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59221"/>
            <a:ext cx="7961538" cy="1325563"/>
          </a:xfrm>
        </p:spPr>
        <p:txBody>
          <a:bodyPr>
            <a:normAutofit/>
          </a:bodyPr>
          <a:lstStyle/>
          <a:p>
            <a:r>
              <a:rPr lang="en-ZA" sz="4000" dirty="0"/>
              <a:t>Adjusting the settings on a drill </a:t>
            </a:r>
            <a:r>
              <a:rPr lang="en-ZA" sz="4000" dirty="0" smtClean="0"/>
              <a:t>press</a:t>
            </a:r>
            <a:endParaRPr lang="en-ZA" sz="3200" b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23528" y="1345914"/>
            <a:ext cx="7721204" cy="678930"/>
          </a:xfrm>
        </p:spPr>
        <p:txBody>
          <a:bodyPr/>
          <a:lstStyle/>
          <a:p>
            <a:pPr marL="0" indent="0">
              <a:buNone/>
            </a:pPr>
            <a:r>
              <a:rPr lang="en-ZA" sz="3200" dirty="0" smtClean="0"/>
              <a:t>Head adjustments</a:t>
            </a:r>
            <a:endParaRPr lang="en-ZA" sz="3200" dirty="0"/>
          </a:p>
        </p:txBody>
      </p:sp>
      <p:sp>
        <p:nvSpPr>
          <p:cNvPr id="5" name="Rectangle 4"/>
          <p:cNvSpPr/>
          <p:nvPr/>
        </p:nvSpPr>
        <p:spPr>
          <a:xfrm>
            <a:off x="611560" y="2141816"/>
            <a:ext cx="74331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800" b="1" dirty="0"/>
              <a:t>To return the headstock to a vertical position: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Loosen the lock handle located on the right side of the headstock.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Move the headstock to its original position and move the guide pin back into the guide slot.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Tighten the lock handle before operating the machine</a:t>
            </a:r>
            <a:r>
              <a:rPr lang="en-ZA" sz="2800" dirty="0" smtClean="0"/>
              <a:t>.</a:t>
            </a:r>
            <a:endParaRPr lang="en-Z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190333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170342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Monitoring equipment and making adjustments while in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91" y="1636275"/>
            <a:ext cx="7721204" cy="678930"/>
          </a:xfrm>
        </p:spPr>
        <p:txBody>
          <a:bodyPr/>
          <a:lstStyle/>
          <a:p>
            <a:pPr marL="0" indent="0">
              <a:buNone/>
            </a:pPr>
            <a:r>
              <a:rPr lang="en-ZA" sz="3200" dirty="0"/>
              <a:t>Starting and monitoring a drill </a:t>
            </a:r>
            <a:r>
              <a:rPr lang="en-ZA" sz="3200" dirty="0" smtClean="0"/>
              <a:t>press</a:t>
            </a:r>
            <a:endParaRPr lang="en-ZA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37239" y="2227472"/>
            <a:ext cx="77048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Remove the lock-out and tag-out devices.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 smtClean="0"/>
              <a:t>Turn </a:t>
            </a:r>
            <a:r>
              <a:rPr lang="en-ZA" sz="2600" dirty="0"/>
              <a:t>on the power supply at the main panel.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 smtClean="0"/>
              <a:t>Press </a:t>
            </a:r>
            <a:r>
              <a:rPr lang="en-ZA" sz="2600" dirty="0"/>
              <a:t>the start button. Make sure that your finger is poised on the stop button, just in case there is a problem.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 smtClean="0"/>
              <a:t>The </a:t>
            </a:r>
            <a:r>
              <a:rPr lang="en-ZA" sz="2600" dirty="0"/>
              <a:t>drill press should run smoothly, with little or no vibration or rubbing noises.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 smtClean="0"/>
              <a:t>Investigate </a:t>
            </a:r>
            <a:r>
              <a:rPr lang="en-ZA" sz="2600" dirty="0"/>
              <a:t>and correct strange or unnatural noises before operating the machine further.</a:t>
            </a:r>
          </a:p>
        </p:txBody>
      </p:sp>
    </p:spTree>
    <p:extLst>
      <p:ext uri="{BB962C8B-B14F-4D97-AF65-F5344CB8AC3E}">
        <p14:creationId xmlns:p14="http://schemas.microsoft.com/office/powerpoint/2010/main" val="352130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b="0" dirty="0"/>
              <a:t>Planning</a:t>
            </a:r>
            <a:endParaRPr lang="en-GB" sz="5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13 .1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71854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170342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Monitoring equipment and making adjustments while in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91" y="1636275"/>
            <a:ext cx="7721204" cy="678930"/>
          </a:xfrm>
        </p:spPr>
        <p:txBody>
          <a:bodyPr/>
          <a:lstStyle/>
          <a:p>
            <a:pPr marL="0" indent="0">
              <a:buNone/>
            </a:pPr>
            <a:r>
              <a:rPr lang="en-ZA" sz="3200" dirty="0" smtClean="0"/>
              <a:t>Making adjustments – changing the drill bit</a:t>
            </a:r>
            <a:endParaRPr lang="en-ZA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37239" y="2227472"/>
            <a:ext cx="77048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Disconnect the machine from the power source and perform the LOTO procedure.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Open the chuck wide enough to accept a new bit.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Install the bit so the chuck jaws will grab as much of the bit shank as possible</a:t>
            </a:r>
            <a:r>
              <a:rPr lang="en-ZA" sz="28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Tighten the chuck with the chuck key using any of the three key end locations. This does not apply if a keyless chuck has been installed</a:t>
            </a:r>
            <a:r>
              <a:rPr lang="en-ZA" sz="2800" dirty="0" smtClean="0"/>
              <a:t>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407602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170342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Monitoring equipment and making adjustments while in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91" y="1636275"/>
            <a:ext cx="7721204" cy="678930"/>
          </a:xfrm>
        </p:spPr>
        <p:txBody>
          <a:bodyPr/>
          <a:lstStyle/>
          <a:p>
            <a:pPr marL="0" indent="0">
              <a:buNone/>
            </a:pPr>
            <a:r>
              <a:rPr lang="en-ZA" sz="3200" dirty="0" smtClean="0"/>
              <a:t>Making adjustments – changing the drill bit</a:t>
            </a:r>
            <a:endParaRPr lang="en-ZA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74258"/>
            <a:ext cx="2520280" cy="4192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5373216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Figure 13.10 Types of chucks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35703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170342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Monitoring equipment and making adjustments while in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91" y="1636275"/>
            <a:ext cx="7721204" cy="678930"/>
          </a:xfrm>
        </p:spPr>
        <p:txBody>
          <a:bodyPr/>
          <a:lstStyle/>
          <a:p>
            <a:pPr marL="0" indent="0">
              <a:buNone/>
            </a:pPr>
            <a:r>
              <a:rPr lang="en-ZA" sz="3200" dirty="0" smtClean="0"/>
              <a:t>Making adjustments – changing the drill bit</a:t>
            </a:r>
            <a:endParaRPr lang="en-ZA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37239" y="2227472"/>
            <a:ext cx="77048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Remove the chuck key and reconnect the power source.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Reverse steps to remove the drill bit.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If taper sockets are used, use a drift to remove the drills and sockets from the drill press spindle.</a:t>
            </a:r>
          </a:p>
        </p:txBody>
      </p:sp>
    </p:spTree>
    <p:extLst>
      <p:ext uri="{BB962C8B-B14F-4D97-AF65-F5344CB8AC3E}">
        <p14:creationId xmlns:p14="http://schemas.microsoft.com/office/powerpoint/2010/main" val="255596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170342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Monitoring equipment and making adjustments while in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91" y="1636275"/>
            <a:ext cx="7721204" cy="678930"/>
          </a:xfrm>
        </p:spPr>
        <p:txBody>
          <a:bodyPr/>
          <a:lstStyle/>
          <a:p>
            <a:pPr marL="0" indent="0">
              <a:buNone/>
            </a:pPr>
            <a:r>
              <a:rPr lang="en-ZA" sz="3200" dirty="0" smtClean="0"/>
              <a:t>Making adjustments – changing the drill bit</a:t>
            </a:r>
            <a:endParaRPr lang="en-ZA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02" y="2190240"/>
            <a:ext cx="5660802" cy="33136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664" y="5721952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Figure 13.11 Using a drift to remove drills and sockets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55178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170342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Monitoring equipment and making adjustments while in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91" y="1636275"/>
            <a:ext cx="7721204" cy="678930"/>
          </a:xfrm>
        </p:spPr>
        <p:txBody>
          <a:bodyPr/>
          <a:lstStyle/>
          <a:p>
            <a:pPr marL="0" indent="0">
              <a:buNone/>
            </a:pPr>
            <a:r>
              <a:rPr lang="en-ZA" sz="3200" dirty="0" smtClean="0"/>
              <a:t>Making adjustments – changing the drill bit</a:t>
            </a:r>
            <a:endParaRPr lang="en-ZA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37239" y="2227472"/>
            <a:ext cx="77048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/>
              <a:t>Check for the following conditions and repair or replace when necessary: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Loose mounting bolts.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Worn switch.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Worn or damaged cords and plugs.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Damaged V-belt.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Any other condition that could hamper the safe operation of the machine.</a:t>
            </a:r>
          </a:p>
        </p:txBody>
      </p:sp>
    </p:spTree>
    <p:extLst>
      <p:ext uri="{BB962C8B-B14F-4D97-AF65-F5344CB8AC3E}">
        <p14:creationId xmlns:p14="http://schemas.microsoft.com/office/powerpoint/2010/main" val="31172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Summative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1628800"/>
            <a:ext cx="4186808" cy="44973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Test your knowledge of this section by completing the</a:t>
            </a:r>
            <a:br>
              <a:rPr lang="en-US" dirty="0"/>
            </a:br>
            <a:r>
              <a:rPr lang="en-GB" dirty="0"/>
              <a:t>Summative assessment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(page 221                                                                                           of your Student’s Book) 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2808312" cy="40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84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Defining planning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28650" y="1825625"/>
            <a:ext cx="7721204" cy="117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ZA" smtClean="0"/>
              <a:t>A plan and is concerned with the following questions:</a:t>
            </a:r>
            <a:endParaRPr lang="en-ZA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3341310"/>
            <a:ext cx="62646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/>
              <a:t>What must be done?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/>
              <a:t>Where must it be done?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/>
              <a:t>By when must it be done?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/>
              <a:t>How must it be done?</a:t>
            </a:r>
          </a:p>
        </p:txBody>
      </p:sp>
    </p:spTree>
    <p:extLst>
      <p:ext uri="{BB962C8B-B14F-4D97-AF65-F5344CB8AC3E}">
        <p14:creationId xmlns:p14="http://schemas.microsoft.com/office/powerpoint/2010/main" val="172308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7882310" cy="1325563"/>
          </a:xfrm>
        </p:spPr>
        <p:txBody>
          <a:bodyPr/>
          <a:lstStyle/>
          <a:p>
            <a:r>
              <a:rPr lang="en-ZA" dirty="0"/>
              <a:t>Reasons for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7721204" cy="667271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The six main reasons for planning are to: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2132856"/>
            <a:ext cx="75608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Provide direction with regard to what goals must be achieved.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Decide which tasks must be done to achieve these goals.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Identify and commit resources to achieve the goals.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Set standards to facilitate control.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Avoid mistakes.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Minimise waste.</a:t>
            </a:r>
          </a:p>
        </p:txBody>
      </p:sp>
    </p:spTree>
    <p:extLst>
      <p:ext uri="{BB962C8B-B14F-4D97-AF65-F5344CB8AC3E}">
        <p14:creationId xmlns:p14="http://schemas.microsoft.com/office/powerpoint/2010/main" val="30866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Completing a task in accordance with the manufacturer’s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060848"/>
            <a:ext cx="7721204" cy="576065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Things to consider:</a:t>
            </a:r>
          </a:p>
        </p:txBody>
      </p:sp>
      <p:sp>
        <p:nvSpPr>
          <p:cNvPr id="5" name="Rectangle 4"/>
          <p:cNvSpPr/>
          <p:nvPr/>
        </p:nvSpPr>
        <p:spPr>
          <a:xfrm>
            <a:off x="431540" y="2852936"/>
            <a:ext cx="75051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Take note of the description of the machine</a:t>
            </a:r>
            <a:r>
              <a:rPr lang="en-ZA" sz="26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Collect data from the manufacturer’s manual for the machine.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Obtain records of the past performance of the machine.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Obtain the necessary plans, drawings and diagrams.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327706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Completing a task in accordance with the manufacturer’s </a:t>
            </a:r>
            <a:r>
              <a:rPr lang="en-ZA" dirty="0" smtClean="0"/>
              <a:t>recommendations</a:t>
            </a:r>
            <a:endParaRPr lang="en-ZA" b="0" i="1" dirty="0"/>
          </a:p>
        </p:txBody>
      </p:sp>
      <p:sp>
        <p:nvSpPr>
          <p:cNvPr id="3" name="Rectangle 2"/>
          <p:cNvSpPr/>
          <p:nvPr/>
        </p:nvSpPr>
        <p:spPr>
          <a:xfrm>
            <a:off x="539552" y="2204864"/>
            <a:ext cx="76328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When must the task start?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By what date and time must the task be completed?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 smtClean="0"/>
              <a:t>How </a:t>
            </a:r>
            <a:r>
              <a:rPr lang="en-ZA" sz="2600" dirty="0"/>
              <a:t>many workers are required to complete the task</a:t>
            </a:r>
            <a:r>
              <a:rPr lang="en-ZA" sz="2600" dirty="0" smtClean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What tools and equipment do you need?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What PPE is required?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1167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Completing a task in accordance with the manufacturer’s </a:t>
            </a:r>
            <a:r>
              <a:rPr lang="en-ZA" dirty="0" smtClean="0"/>
              <a:t>recommendations</a:t>
            </a:r>
            <a:endParaRPr lang="en-ZA" b="0" i="1" dirty="0"/>
          </a:p>
        </p:txBody>
      </p:sp>
      <p:sp>
        <p:nvSpPr>
          <p:cNvPr id="3" name="Rectangle 2"/>
          <p:cNvSpPr/>
          <p:nvPr/>
        </p:nvSpPr>
        <p:spPr>
          <a:xfrm>
            <a:off x="539552" y="2204864"/>
            <a:ext cx="7632848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 smtClean="0"/>
              <a:t>What </a:t>
            </a:r>
            <a:r>
              <a:rPr lang="en-ZA" sz="2600" dirty="0"/>
              <a:t>materials must be ordered?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What documentation is needed according to the job instructions?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Inform all the relevant parties who will be </a:t>
            </a:r>
            <a:r>
              <a:rPr lang="en-ZA" sz="2600" dirty="0" smtClean="0"/>
              <a:t>affected.</a:t>
            </a:r>
            <a:endParaRPr lang="en-ZA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What will happen in the case of unforeseen circumstances, such as strikes or unavailability of materials?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345252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CV template with log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24593</TotalTime>
  <Words>1652</Words>
  <Application>Microsoft Office PowerPoint</Application>
  <PresentationFormat>On-screen Show (4:3)</PresentationFormat>
  <Paragraphs>199</Paragraphs>
  <Slides>45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NCV template with logos</vt:lpstr>
      <vt:lpstr>Custom Design</vt:lpstr>
      <vt:lpstr>PowerPoint Presentation</vt:lpstr>
      <vt:lpstr>Engineering Systems </vt:lpstr>
      <vt:lpstr>Setting up and operating equipment with simple control systems</vt:lpstr>
      <vt:lpstr>Planning</vt:lpstr>
      <vt:lpstr>Defining planning</vt:lpstr>
      <vt:lpstr>Reasons for planning</vt:lpstr>
      <vt:lpstr>Completing a task in accordance with the manufacturer’s recommendations</vt:lpstr>
      <vt:lpstr>Completing a task in accordance with the manufacturer’s recommendations</vt:lpstr>
      <vt:lpstr>Completing a task in accordance with the manufacturer’s recommendations</vt:lpstr>
      <vt:lpstr>Drafting a detailed plan</vt:lpstr>
      <vt:lpstr>Data on a machine or equipment</vt:lpstr>
      <vt:lpstr>Preparing a plan for the repair of a drill press</vt:lpstr>
      <vt:lpstr>Specifications of a drill press</vt:lpstr>
      <vt:lpstr>Specifications of a drill press</vt:lpstr>
      <vt:lpstr>Specifications of a drill press</vt:lpstr>
      <vt:lpstr>Specifications of a drill press</vt:lpstr>
      <vt:lpstr>Specifications of a drill press</vt:lpstr>
      <vt:lpstr>Obtaining records on the drill press</vt:lpstr>
      <vt:lpstr>Obtaining records on the drill press</vt:lpstr>
      <vt:lpstr>VIDEO: Mabena starting work</vt:lpstr>
      <vt:lpstr>Isolating the machine</vt:lpstr>
      <vt:lpstr>The lock-out and tag-out (LOTO) procedure</vt:lpstr>
      <vt:lpstr>The lock-out and tag-out (LOTO) procedure</vt:lpstr>
      <vt:lpstr>Performing the LOTO procedure</vt:lpstr>
      <vt:lpstr>Performing the LOTO procedure</vt:lpstr>
      <vt:lpstr>Performing the LOTO procedure</vt:lpstr>
      <vt:lpstr>Performing the LOTO procedure</vt:lpstr>
      <vt:lpstr>Performing the LOTO procedure</vt:lpstr>
      <vt:lpstr>Multiple lock-out and tag-out (LOTO) procedure</vt:lpstr>
      <vt:lpstr>Adjusting settings and monitoring equipment</vt:lpstr>
      <vt:lpstr>Adjusting the settings on a drill press</vt:lpstr>
      <vt:lpstr>Adjusting the settings on a drill press</vt:lpstr>
      <vt:lpstr>Adjusting the settings on a drill press</vt:lpstr>
      <vt:lpstr>Adjusting the settings on a drill press</vt:lpstr>
      <vt:lpstr>Adjusting the settings on a drill press</vt:lpstr>
      <vt:lpstr>Adjusting the settings on a drill press</vt:lpstr>
      <vt:lpstr>Adjusting the settings on a drill press</vt:lpstr>
      <vt:lpstr>Adjusting the settings on a drill press</vt:lpstr>
      <vt:lpstr>Monitoring equipment and making adjustments while in operation</vt:lpstr>
      <vt:lpstr>Monitoring equipment and making adjustments while in operation</vt:lpstr>
      <vt:lpstr>Monitoring equipment and making adjustments while in operation</vt:lpstr>
      <vt:lpstr>Monitoring equipment and making adjustments while in operation</vt:lpstr>
      <vt:lpstr>Monitoring equipment and making adjustments while in operation</vt:lpstr>
      <vt:lpstr>Monitoring equipment and making adjustments while in operation</vt:lpstr>
      <vt:lpstr>Summative assessment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Morgan</dc:creator>
  <cp:lastModifiedBy>Promise</cp:lastModifiedBy>
  <cp:revision>229</cp:revision>
  <dcterms:created xsi:type="dcterms:W3CDTF">2016-06-09T09:26:44Z</dcterms:created>
  <dcterms:modified xsi:type="dcterms:W3CDTF">2016-12-15T08:57:22Z</dcterms:modified>
</cp:coreProperties>
</file>